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338" r:id="rId5"/>
    <p:sldId id="331" r:id="rId6"/>
    <p:sldId id="339" r:id="rId7"/>
    <p:sldId id="340" r:id="rId8"/>
    <p:sldId id="341" r:id="rId9"/>
    <p:sldId id="342" r:id="rId10"/>
    <p:sldId id="343" r:id="rId11"/>
    <p:sldId id="344" r:id="rId12"/>
  </p:sldIdLst>
  <p:sldSz cx="9144000" cy="6858000" type="screen4x3"/>
  <p:notesSz cx="7010400" cy="92964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5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9952" autoAdjust="0"/>
  </p:normalViewPr>
  <p:slideViewPr>
    <p:cSldViewPr snapToGrid="0" showGuides="1">
      <p:cViewPr varScale="1">
        <p:scale>
          <a:sx n="57" d="100"/>
          <a:sy n="57" d="100"/>
        </p:scale>
        <p:origin x="90" y="930"/>
      </p:cViewPr>
      <p:guideLst>
        <p:guide orient="horz" pos="840"/>
        <p:guide pos="552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68A0E5C-B43F-42EB-8541-963B5161BEA0}" type="datetimeFigureOut">
              <a:rPr lang="en-US" smtClean="0"/>
              <a:t>6/14/2024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E85B0C9-FF01-496D-953D-6804C7A4DEA9}" type="slidenum">
              <a:rPr lang="en-US" smtClean="0"/>
              <a:t>‹#›</a:t>
            </a:fld>
            <a:endParaRPr lang="en-US"/>
          </a:p>
        </p:txBody>
      </p:sp>
    </p:spTree>
    <p:extLst>
      <p:ext uri="{BB962C8B-B14F-4D97-AF65-F5344CB8AC3E}">
        <p14:creationId xmlns:p14="http://schemas.microsoft.com/office/powerpoint/2010/main" val="1211850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FC816D5-F057-41BC-9EB4-2F4B5D1A6360}" type="datetimeFigureOut">
              <a:rPr lang="en-US" smtClean="0"/>
              <a:t>6/14/2024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CDC7D26-782C-4C2C-9407-7A022FF6CCC2}" type="slidenum">
              <a:rPr lang="en-US" smtClean="0"/>
              <a:t>‹#›</a:t>
            </a:fld>
            <a:endParaRPr lang="en-US"/>
          </a:p>
        </p:txBody>
      </p:sp>
    </p:spTree>
    <p:extLst>
      <p:ext uri="{BB962C8B-B14F-4D97-AF65-F5344CB8AC3E}">
        <p14:creationId xmlns:p14="http://schemas.microsoft.com/office/powerpoint/2010/main" val="392383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DC7D26-782C-4C2C-9407-7A022FF6CCC2}" type="slidenum">
              <a:rPr lang="en-US" smtClean="0"/>
              <a:t>2</a:t>
            </a:fld>
            <a:endParaRPr lang="en-US"/>
          </a:p>
        </p:txBody>
      </p:sp>
    </p:spTree>
    <p:extLst>
      <p:ext uri="{BB962C8B-B14F-4D97-AF65-F5344CB8AC3E}">
        <p14:creationId xmlns:p14="http://schemas.microsoft.com/office/powerpoint/2010/main" val="3472449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54599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2164107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165721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29908" y="365473"/>
            <a:ext cx="7886700" cy="635890"/>
          </a:xfrm>
        </p:spPr>
        <p:txBody>
          <a:bodyPr>
            <a:noAutofit/>
          </a:bodyPr>
          <a:lstStyle>
            <a:lvl1pPr algn="r">
              <a:lnSpc>
                <a:spcPct val="200000"/>
              </a:lnSpc>
              <a:defRPr sz="2900" b="1" i="1">
                <a:solidFill>
                  <a:srgbClr val="003399"/>
                </a:solidFill>
                <a:latin typeface="+mn-lt"/>
                <a:cs typeface="Aharoni" panose="02010803020104030203" pitchFamily="2" charset="-79"/>
              </a:defRPr>
            </a:lvl1pPr>
          </a:lstStyle>
          <a:p>
            <a:r>
              <a:rPr lang="en-US" dirty="0"/>
              <a:t>Click to edit Master title style</a:t>
            </a:r>
          </a:p>
        </p:txBody>
      </p:sp>
      <p:sp>
        <p:nvSpPr>
          <p:cNvPr id="3" name="Content Placeholder 2"/>
          <p:cNvSpPr>
            <a:spLocks noGrp="1"/>
          </p:cNvSpPr>
          <p:nvPr>
            <p:ph idx="1"/>
          </p:nvPr>
        </p:nvSpPr>
        <p:spPr>
          <a:xfrm>
            <a:off x="628650" y="1244969"/>
            <a:ext cx="7886700" cy="4351338"/>
          </a:xfrm>
        </p:spPr>
        <p:txBody>
          <a:bodyPr>
            <a:normAutofit/>
          </a:bodyPr>
          <a:lstStyle>
            <a:lvl1pPr>
              <a:lnSpc>
                <a:spcPct val="100000"/>
              </a:lnSpc>
              <a:spcBef>
                <a:spcPts val="0"/>
              </a:spcBef>
              <a:spcAft>
                <a:spcPts val="600"/>
              </a:spcAft>
              <a:defRPr sz="2400">
                <a:solidFill>
                  <a:srgbClr val="003399"/>
                </a:solidFill>
              </a:defRPr>
            </a:lvl1pPr>
            <a:lvl2pPr marL="457200" indent="-228600">
              <a:lnSpc>
                <a:spcPct val="100000"/>
              </a:lnSpc>
              <a:spcBef>
                <a:spcPts val="0"/>
              </a:spcBef>
              <a:spcAft>
                <a:spcPts val="600"/>
              </a:spcAft>
              <a:buClr>
                <a:srgbClr val="FF6600"/>
              </a:buClr>
              <a:defRPr sz="2000">
                <a:solidFill>
                  <a:srgbClr val="003399"/>
                </a:solidFill>
              </a:defRPr>
            </a:lvl2pPr>
            <a:lvl3pPr marL="685800" indent="-228600">
              <a:lnSpc>
                <a:spcPct val="100000"/>
              </a:lnSpc>
              <a:spcBef>
                <a:spcPts val="0"/>
              </a:spcBef>
              <a:spcAft>
                <a:spcPts val="600"/>
              </a:spcAft>
              <a:defRPr sz="1800">
                <a:solidFill>
                  <a:srgbClr val="003399"/>
                </a:solidFill>
              </a:defRPr>
            </a:lvl3pPr>
            <a:lvl4pPr marL="914400" indent="-228600">
              <a:lnSpc>
                <a:spcPct val="100000"/>
              </a:lnSpc>
              <a:spcBef>
                <a:spcPts val="0"/>
              </a:spcBef>
              <a:spcAft>
                <a:spcPts val="600"/>
              </a:spcAft>
              <a:buClr>
                <a:srgbClr val="FF6600"/>
              </a:buClr>
              <a:defRPr sz="1600">
                <a:solidFill>
                  <a:srgbClr val="003399"/>
                </a:solidFill>
              </a:defRPr>
            </a:lvl4pPr>
            <a:lvl5pPr marL="1143000" indent="-228600">
              <a:lnSpc>
                <a:spcPct val="100000"/>
              </a:lnSpc>
              <a:spcBef>
                <a:spcPts val="0"/>
              </a:spcBef>
              <a:spcAft>
                <a:spcPts val="600"/>
              </a:spcAft>
              <a:defRPr sz="1600">
                <a:solidFill>
                  <a:srgbClr val="00339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46C69B1-6DE1-431A-898F-3D004A93904D}"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551" y="121174"/>
            <a:ext cx="3138310" cy="879842"/>
          </a:xfrm>
          <a:prstGeom prst="rect">
            <a:avLst/>
          </a:prstGeom>
        </p:spPr>
      </p:pic>
      <p:cxnSp>
        <p:nvCxnSpPr>
          <p:cNvPr id="8" name="Straight Connector 7"/>
          <p:cNvCxnSpPr/>
          <p:nvPr userDrawn="1"/>
        </p:nvCxnSpPr>
        <p:spPr>
          <a:xfrm flipV="1">
            <a:off x="711200" y="1069622"/>
            <a:ext cx="7804150" cy="1128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80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6C69B1-6DE1-431A-898F-3D004A93904D}"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140523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6C69B1-6DE1-431A-898F-3D004A93904D}"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83531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6C69B1-6DE1-431A-898F-3D004A93904D}" type="datetimeFigureOut">
              <a:rPr lang="en-US" smtClean="0"/>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238541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6C69B1-6DE1-431A-898F-3D004A93904D}" type="datetimeFigureOut">
              <a:rPr lang="en-US" smtClean="0"/>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105549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C69B1-6DE1-431A-898F-3D004A93904D}" type="datetimeFigureOut">
              <a:rPr lang="en-US" smtClean="0"/>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401882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6C69B1-6DE1-431A-898F-3D004A93904D}"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923043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6C69B1-6DE1-431A-898F-3D004A93904D}"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a:p>
        </p:txBody>
      </p:sp>
    </p:spTree>
    <p:extLst>
      <p:ext uri="{BB962C8B-B14F-4D97-AF65-F5344CB8AC3E}">
        <p14:creationId xmlns:p14="http://schemas.microsoft.com/office/powerpoint/2010/main" val="3360540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C69B1-6DE1-431A-898F-3D004A93904D}" type="datetimeFigureOut">
              <a:rPr lang="en-US" smtClean="0"/>
              <a:t>6/14/2024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DAB2B-9BB8-4A66-863E-04190F31629C}" type="slidenum">
              <a:rPr lang="en-US" smtClean="0"/>
              <a:t>‹#›</a:t>
            </a:fld>
            <a:endParaRPr lang="en-US"/>
          </a:p>
        </p:txBody>
      </p:sp>
    </p:spTree>
    <p:extLst>
      <p:ext uri="{BB962C8B-B14F-4D97-AF65-F5344CB8AC3E}">
        <p14:creationId xmlns:p14="http://schemas.microsoft.com/office/powerpoint/2010/main" val="1307463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newpaltz.pl.powerschool.com/ia/empari/tab/hom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B1F3F-2032-2543-8C6F-59A459CD8BED}"/>
              </a:ext>
            </a:extLst>
          </p:cNvPr>
          <p:cNvSpPr>
            <a:spLocks noGrp="1"/>
          </p:cNvSpPr>
          <p:nvPr>
            <p:ph type="ctrTitle"/>
          </p:nvPr>
        </p:nvSpPr>
        <p:spPr>
          <a:xfrm>
            <a:off x="685800" y="1600200"/>
            <a:ext cx="7772400" cy="2387600"/>
          </a:xfrm>
        </p:spPr>
        <p:txBody>
          <a:bodyPr>
            <a:normAutofit/>
          </a:bodyPr>
          <a:lstStyle/>
          <a:p>
            <a:r>
              <a:rPr lang="en-US" sz="4800" b="1" dirty="0">
                <a:solidFill>
                  <a:srgbClr val="003399"/>
                </a:solidFill>
              </a:rPr>
              <a:t>Using the PowerSchool Learning Management System</a:t>
            </a:r>
          </a:p>
        </p:txBody>
      </p:sp>
      <p:sp>
        <p:nvSpPr>
          <p:cNvPr id="7" name="Subtitle 6">
            <a:extLst>
              <a:ext uri="{FF2B5EF4-FFF2-40B4-BE49-F238E27FC236}">
                <a16:creationId xmlns:a16="http://schemas.microsoft.com/office/drawing/2014/main" id="{94AE3F89-E9C6-A695-71B4-D38827666D90}"/>
              </a:ext>
            </a:extLst>
          </p:cNvPr>
          <p:cNvSpPr>
            <a:spLocks noGrp="1"/>
          </p:cNvSpPr>
          <p:nvPr>
            <p:ph type="subTitle" idx="1"/>
          </p:nvPr>
        </p:nvSpPr>
        <p:spPr>
          <a:xfrm>
            <a:off x="7215188" y="5572125"/>
            <a:ext cx="1485900" cy="542926"/>
          </a:xfrm>
        </p:spPr>
        <p:txBody>
          <a:bodyPr>
            <a:normAutofit/>
          </a:bodyPr>
          <a:lstStyle/>
          <a:p>
            <a:r>
              <a:rPr lang="en-US" i="1" dirty="0"/>
              <a:t>June 2024</a:t>
            </a:r>
          </a:p>
        </p:txBody>
      </p:sp>
      <p:pic>
        <p:nvPicPr>
          <p:cNvPr id="8" name="Picture 7">
            <a:extLst>
              <a:ext uri="{FF2B5EF4-FFF2-40B4-BE49-F238E27FC236}">
                <a16:creationId xmlns:a16="http://schemas.microsoft.com/office/drawing/2014/main" id="{9F4F50CC-02C7-DD76-0966-340F6A9DFD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589" y="720358"/>
            <a:ext cx="3138310" cy="879842"/>
          </a:xfrm>
          <a:prstGeom prst="rect">
            <a:avLst/>
          </a:prstGeom>
        </p:spPr>
      </p:pic>
    </p:spTree>
    <p:extLst>
      <p:ext uri="{BB962C8B-B14F-4D97-AF65-F5344CB8AC3E}">
        <p14:creationId xmlns:p14="http://schemas.microsoft.com/office/powerpoint/2010/main" val="2308347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F18F5-27E5-902A-605D-4A51232878F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AC11737-E406-FD09-F2F7-C6DF4AAD1FE2}"/>
              </a:ext>
            </a:extLst>
          </p:cNvPr>
          <p:cNvSpPr>
            <a:spLocks noGrp="1"/>
          </p:cNvSpPr>
          <p:nvPr>
            <p:ph idx="1"/>
          </p:nvPr>
        </p:nvSpPr>
        <p:spPr/>
        <p:txBody>
          <a:bodyPr/>
          <a:lstStyle/>
          <a:p>
            <a:r>
              <a:rPr lang="en-US" dirty="0"/>
              <a:t>To access PowerSchool, go to </a:t>
            </a:r>
            <a:r>
              <a:rPr lang="en-US" u="sng" dirty="0">
                <a:hlinkClick r:id="rId3"/>
              </a:rPr>
              <a:t>https://newpaltz.pl.powerschool.com//ia/empari/tab/home</a:t>
            </a:r>
            <a:endParaRPr lang="en-US" dirty="0"/>
          </a:p>
          <a:p>
            <a:r>
              <a:rPr lang="en-US" i="1" dirty="0"/>
              <a:t>You will be on the landing page, which does NOT include any training information.</a:t>
            </a:r>
            <a:endParaRPr lang="en-US" dirty="0"/>
          </a:p>
          <a:p>
            <a:r>
              <a:rPr lang="en-US" dirty="0"/>
              <a:t>To see if you have any outstanding training (e.g., compliance modules that have been assigned to you), select the COURSES tab.</a:t>
            </a:r>
          </a:p>
          <a:p>
            <a:r>
              <a:rPr lang="en-US" dirty="0"/>
              <a:t>To see what trainings you have completed, select the TRANSCRIPT tab. </a:t>
            </a:r>
            <a:r>
              <a:rPr lang="en-US" i="1" dirty="0"/>
              <a:t>See image on next screen.</a:t>
            </a:r>
            <a:endParaRPr lang="en-US" dirty="0"/>
          </a:p>
          <a:p>
            <a:endParaRPr lang="en-US" dirty="0"/>
          </a:p>
        </p:txBody>
      </p:sp>
    </p:spTree>
    <p:extLst>
      <p:ext uri="{BB962C8B-B14F-4D97-AF65-F5344CB8AC3E}">
        <p14:creationId xmlns:p14="http://schemas.microsoft.com/office/powerpoint/2010/main" val="3578212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D872470-9749-04B4-A1EC-7C75A91C50D1}"/>
              </a:ext>
            </a:extLst>
          </p:cNvPr>
          <p:cNvPicPr>
            <a:picLocks noChangeAspect="1"/>
          </p:cNvPicPr>
          <p:nvPr/>
        </p:nvPicPr>
        <p:blipFill>
          <a:blip r:embed="rId2"/>
          <a:stretch>
            <a:fillRect/>
          </a:stretch>
        </p:blipFill>
        <p:spPr>
          <a:xfrm>
            <a:off x="475632" y="2173038"/>
            <a:ext cx="8192736" cy="4059464"/>
          </a:xfrm>
          <a:prstGeom prst="rect">
            <a:avLst/>
          </a:prstGeom>
        </p:spPr>
      </p:pic>
      <p:sp>
        <p:nvSpPr>
          <p:cNvPr id="2" name="Title 1">
            <a:extLst>
              <a:ext uri="{FF2B5EF4-FFF2-40B4-BE49-F238E27FC236}">
                <a16:creationId xmlns:a16="http://schemas.microsoft.com/office/drawing/2014/main" id="{D8FA741D-15BD-6DFC-531B-0C0DE017F8D0}"/>
              </a:ext>
            </a:extLst>
          </p:cNvPr>
          <p:cNvSpPr>
            <a:spLocks noGrp="1"/>
          </p:cNvSpPr>
          <p:nvPr>
            <p:ph type="title"/>
          </p:nvPr>
        </p:nvSpPr>
        <p:spPr/>
        <p:txBody>
          <a:bodyPr/>
          <a:lstStyle/>
          <a:p>
            <a:r>
              <a:rPr lang="en-US" dirty="0"/>
              <a:t>PowerSchool Landing Page</a:t>
            </a:r>
          </a:p>
        </p:txBody>
      </p:sp>
      <p:sp>
        <p:nvSpPr>
          <p:cNvPr id="6" name="TextBox 5">
            <a:extLst>
              <a:ext uri="{FF2B5EF4-FFF2-40B4-BE49-F238E27FC236}">
                <a16:creationId xmlns:a16="http://schemas.microsoft.com/office/drawing/2014/main" id="{88DECAB6-467F-AB58-45DB-8409D8722D4B}"/>
              </a:ext>
            </a:extLst>
          </p:cNvPr>
          <p:cNvSpPr txBox="1"/>
          <p:nvPr/>
        </p:nvSpPr>
        <p:spPr>
          <a:xfrm>
            <a:off x="729908" y="1268264"/>
            <a:ext cx="3328988" cy="646331"/>
          </a:xfrm>
          <a:prstGeom prst="rect">
            <a:avLst/>
          </a:prstGeom>
          <a:noFill/>
        </p:spPr>
        <p:txBody>
          <a:bodyPr wrap="square" rtlCol="0">
            <a:spAutoFit/>
          </a:bodyPr>
          <a:lstStyle/>
          <a:p>
            <a:pPr algn="ctr"/>
            <a:r>
              <a:rPr lang="en-US" dirty="0"/>
              <a:t>Select the </a:t>
            </a:r>
            <a:r>
              <a:rPr lang="en-US" b="1" dirty="0"/>
              <a:t>Courses</a:t>
            </a:r>
            <a:r>
              <a:rPr lang="en-US" dirty="0"/>
              <a:t> or </a:t>
            </a:r>
            <a:r>
              <a:rPr lang="en-US" b="1" dirty="0"/>
              <a:t>Transcript</a:t>
            </a:r>
            <a:r>
              <a:rPr lang="en-US" dirty="0"/>
              <a:t> tab, as noted on the prior slide.</a:t>
            </a:r>
          </a:p>
        </p:txBody>
      </p:sp>
      <p:sp>
        <p:nvSpPr>
          <p:cNvPr id="7" name="TextBox 6">
            <a:extLst>
              <a:ext uri="{FF2B5EF4-FFF2-40B4-BE49-F238E27FC236}">
                <a16:creationId xmlns:a16="http://schemas.microsoft.com/office/drawing/2014/main" id="{E034B559-40CE-0909-94E9-75C9E689CCED}"/>
              </a:ext>
            </a:extLst>
          </p:cNvPr>
          <p:cNvSpPr txBox="1"/>
          <p:nvPr/>
        </p:nvSpPr>
        <p:spPr>
          <a:xfrm>
            <a:off x="4814887" y="1231754"/>
            <a:ext cx="3328988" cy="646331"/>
          </a:xfrm>
          <a:prstGeom prst="rect">
            <a:avLst/>
          </a:prstGeom>
          <a:noFill/>
        </p:spPr>
        <p:txBody>
          <a:bodyPr wrap="square" rtlCol="0">
            <a:spAutoFit/>
          </a:bodyPr>
          <a:lstStyle/>
          <a:p>
            <a:pPr algn="ctr"/>
            <a:r>
              <a:rPr lang="en-US" dirty="0"/>
              <a:t>Ignore this; it does not apply to our training records!</a:t>
            </a:r>
          </a:p>
        </p:txBody>
      </p:sp>
      <p:sp>
        <p:nvSpPr>
          <p:cNvPr id="8" name="Arrow: Down 7">
            <a:extLst>
              <a:ext uri="{FF2B5EF4-FFF2-40B4-BE49-F238E27FC236}">
                <a16:creationId xmlns:a16="http://schemas.microsoft.com/office/drawing/2014/main" id="{5496A54D-E308-48AA-E393-F61931C7A709}"/>
              </a:ext>
            </a:extLst>
          </p:cNvPr>
          <p:cNvSpPr/>
          <p:nvPr/>
        </p:nvSpPr>
        <p:spPr>
          <a:xfrm>
            <a:off x="5872163" y="1910366"/>
            <a:ext cx="1214437" cy="832834"/>
          </a:xfrm>
          <a:prstGeom prst="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 name="Arrow: Up 12">
            <a:extLst>
              <a:ext uri="{FF2B5EF4-FFF2-40B4-BE49-F238E27FC236}">
                <a16:creationId xmlns:a16="http://schemas.microsoft.com/office/drawing/2014/main" id="{E414E306-6C7B-449F-9E0F-E561474C864C}"/>
              </a:ext>
            </a:extLst>
          </p:cNvPr>
          <p:cNvSpPr/>
          <p:nvPr/>
        </p:nvSpPr>
        <p:spPr>
          <a:xfrm>
            <a:off x="1620078" y="2395330"/>
            <a:ext cx="248479" cy="347870"/>
          </a:xfrm>
          <a:prstGeom prst="up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Arrow: Up 13">
            <a:extLst>
              <a:ext uri="{FF2B5EF4-FFF2-40B4-BE49-F238E27FC236}">
                <a16:creationId xmlns:a16="http://schemas.microsoft.com/office/drawing/2014/main" id="{60782515-668F-DF5F-5933-4C1677A5DC8C}"/>
              </a:ext>
            </a:extLst>
          </p:cNvPr>
          <p:cNvSpPr/>
          <p:nvPr/>
        </p:nvSpPr>
        <p:spPr>
          <a:xfrm>
            <a:off x="1933160" y="2395330"/>
            <a:ext cx="248479" cy="347870"/>
          </a:xfrm>
          <a:prstGeom prst="up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1221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47747-1289-C70C-0BC6-30FEB35F6C50}"/>
              </a:ext>
            </a:extLst>
          </p:cNvPr>
          <p:cNvSpPr>
            <a:spLocks noGrp="1"/>
          </p:cNvSpPr>
          <p:nvPr>
            <p:ph type="title"/>
          </p:nvPr>
        </p:nvSpPr>
        <p:spPr/>
        <p:txBody>
          <a:bodyPr/>
          <a:lstStyle/>
          <a:p>
            <a:r>
              <a:rPr lang="en-US" dirty="0"/>
              <a:t>The Courses Tab</a:t>
            </a:r>
          </a:p>
        </p:txBody>
      </p:sp>
      <p:sp>
        <p:nvSpPr>
          <p:cNvPr id="3" name="Content Placeholder 2">
            <a:extLst>
              <a:ext uri="{FF2B5EF4-FFF2-40B4-BE49-F238E27FC236}">
                <a16:creationId xmlns:a16="http://schemas.microsoft.com/office/drawing/2014/main" id="{7ECED93A-D0E3-C79B-2A84-F9864EA2D118}"/>
              </a:ext>
            </a:extLst>
          </p:cNvPr>
          <p:cNvSpPr>
            <a:spLocks noGrp="1"/>
          </p:cNvSpPr>
          <p:nvPr>
            <p:ph idx="1"/>
          </p:nvPr>
        </p:nvSpPr>
        <p:spPr/>
        <p:txBody>
          <a:bodyPr/>
          <a:lstStyle/>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On the COURSES tab, on the right side of the screen under “My Courses,” you will see “My Learning Opportunities.” Any outstanding trainings will be listed there.</a:t>
            </a:r>
          </a:p>
          <a:p>
            <a:r>
              <a:rPr lang="en-US" sz="1800" kern="100" dirty="0">
                <a:effectLst/>
                <a:latin typeface="Aptos" panose="020B0004020202020204" pitchFamily="34" charset="0"/>
                <a:ea typeface="Aptos" panose="020B0004020202020204" pitchFamily="34" charset="0"/>
                <a:cs typeface="Times New Roman" panose="02020603050405020304" pitchFamily="18" charset="0"/>
              </a:rPr>
              <a:t>To access an online module, click on the course name, and then on “View Again.” From the next screen, select “Launch Course” (see next slide).</a:t>
            </a:r>
          </a:p>
          <a:p>
            <a:endParaRPr lang="en-US" dirty="0"/>
          </a:p>
        </p:txBody>
      </p:sp>
      <p:pic>
        <p:nvPicPr>
          <p:cNvPr id="6" name="Picture 5">
            <a:extLst>
              <a:ext uri="{FF2B5EF4-FFF2-40B4-BE49-F238E27FC236}">
                <a16:creationId xmlns:a16="http://schemas.microsoft.com/office/drawing/2014/main" id="{07D867EA-A79A-B58A-D8FE-5BF164D12AEF}"/>
              </a:ext>
            </a:extLst>
          </p:cNvPr>
          <p:cNvPicPr>
            <a:picLocks noChangeAspect="1"/>
          </p:cNvPicPr>
          <p:nvPr/>
        </p:nvPicPr>
        <p:blipFill>
          <a:blip r:embed="rId2"/>
          <a:stretch>
            <a:fillRect/>
          </a:stretch>
        </p:blipFill>
        <p:spPr>
          <a:xfrm>
            <a:off x="308113" y="3100188"/>
            <a:ext cx="6718852" cy="2211077"/>
          </a:xfrm>
          <a:prstGeom prst="rect">
            <a:avLst/>
          </a:prstGeom>
          <a:ln>
            <a:solidFill>
              <a:schemeClr val="tx1"/>
            </a:solidFill>
          </a:ln>
        </p:spPr>
      </p:pic>
      <p:sp>
        <p:nvSpPr>
          <p:cNvPr id="7" name="Rectangle 6">
            <a:extLst>
              <a:ext uri="{FF2B5EF4-FFF2-40B4-BE49-F238E27FC236}">
                <a16:creationId xmlns:a16="http://schemas.microsoft.com/office/drawing/2014/main" id="{E7302D66-BFF8-98A2-2B05-F16B616A4943}"/>
              </a:ext>
            </a:extLst>
          </p:cNvPr>
          <p:cNvSpPr/>
          <p:nvPr/>
        </p:nvSpPr>
        <p:spPr>
          <a:xfrm>
            <a:off x="4750904" y="3429000"/>
            <a:ext cx="665922" cy="28823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6AF871D-0311-2A6C-6E2A-724171E46245}"/>
              </a:ext>
            </a:extLst>
          </p:cNvPr>
          <p:cNvSpPr/>
          <p:nvPr/>
        </p:nvSpPr>
        <p:spPr>
          <a:xfrm>
            <a:off x="5168346" y="3757812"/>
            <a:ext cx="1053549" cy="28823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a:extLst>
              <a:ext uri="{FF2B5EF4-FFF2-40B4-BE49-F238E27FC236}">
                <a16:creationId xmlns:a16="http://schemas.microsoft.com/office/drawing/2014/main" id="{50FA075D-2CEA-7419-FF7B-3F39DBA5E7BC}"/>
              </a:ext>
            </a:extLst>
          </p:cNvPr>
          <p:cNvSpPr/>
          <p:nvPr/>
        </p:nvSpPr>
        <p:spPr>
          <a:xfrm>
            <a:off x="7096539" y="3429000"/>
            <a:ext cx="447261" cy="1882265"/>
          </a:xfrm>
          <a:prstGeom prst="rightBrace">
            <a:avLst/>
          </a:prstGeom>
          <a:ln w="28575"/>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2B9B9538-95F2-114B-1975-898274729447}"/>
              </a:ext>
            </a:extLst>
          </p:cNvPr>
          <p:cNvSpPr txBox="1"/>
          <p:nvPr/>
        </p:nvSpPr>
        <p:spPr>
          <a:xfrm>
            <a:off x="7712765" y="3420638"/>
            <a:ext cx="1272209" cy="1815882"/>
          </a:xfrm>
          <a:prstGeom prst="rect">
            <a:avLst/>
          </a:prstGeom>
          <a:noFill/>
        </p:spPr>
        <p:txBody>
          <a:bodyPr wrap="square" rtlCol="0">
            <a:spAutoFit/>
          </a:bodyPr>
          <a:lstStyle/>
          <a:p>
            <a:r>
              <a:rPr lang="en-US" sz="1400" dirty="0"/>
              <a:t>These are your outstanding courses. Either they’ve been assigned to you, or you’ve registered yourself.</a:t>
            </a:r>
          </a:p>
        </p:txBody>
      </p:sp>
    </p:spTree>
    <p:extLst>
      <p:ext uri="{BB962C8B-B14F-4D97-AF65-F5344CB8AC3E}">
        <p14:creationId xmlns:p14="http://schemas.microsoft.com/office/powerpoint/2010/main" val="1415813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949C3-FBF6-3C9D-E0B0-C302CFE7FC3D}"/>
              </a:ext>
            </a:extLst>
          </p:cNvPr>
          <p:cNvSpPr>
            <a:spLocks noGrp="1"/>
          </p:cNvSpPr>
          <p:nvPr>
            <p:ph type="title"/>
          </p:nvPr>
        </p:nvSpPr>
        <p:spPr/>
        <p:txBody>
          <a:bodyPr/>
          <a:lstStyle/>
          <a:p>
            <a:r>
              <a:rPr lang="en-US" dirty="0"/>
              <a:t>Accessing Online Modules</a:t>
            </a:r>
          </a:p>
        </p:txBody>
      </p:sp>
      <p:sp>
        <p:nvSpPr>
          <p:cNvPr id="3" name="Content Placeholder 2">
            <a:extLst>
              <a:ext uri="{FF2B5EF4-FFF2-40B4-BE49-F238E27FC236}">
                <a16:creationId xmlns:a16="http://schemas.microsoft.com/office/drawing/2014/main" id="{93D7B14A-51E4-D1A2-F192-1EEB03FDE0DC}"/>
              </a:ext>
            </a:extLst>
          </p:cNvPr>
          <p:cNvSpPr>
            <a:spLocks noGrp="1"/>
          </p:cNvSpPr>
          <p:nvPr>
            <p:ph idx="1"/>
          </p:nvPr>
        </p:nvSpPr>
        <p:spPr/>
        <p:txBody>
          <a:bodyPr>
            <a:normAutofit/>
          </a:bodyPr>
          <a:lstStyle/>
          <a:p>
            <a:r>
              <a:rPr lang="en-US" sz="2000" kern="100" dirty="0">
                <a:effectLst/>
                <a:latin typeface="Aptos" panose="020B0004020202020204" pitchFamily="34" charset="0"/>
                <a:ea typeface="Aptos" panose="020B0004020202020204" pitchFamily="34" charset="0"/>
                <a:cs typeface="Times New Roman" panose="02020603050405020304" pitchFamily="18" charset="0"/>
              </a:rPr>
              <a:t>To access an online module, click directly on the course name.</a:t>
            </a:r>
          </a:p>
          <a:p>
            <a:r>
              <a:rPr lang="en-US" sz="2000" kern="100" dirty="0">
                <a:latin typeface="Aptos" panose="020B0004020202020204" pitchFamily="34" charset="0"/>
                <a:ea typeface="Aptos" panose="020B0004020202020204" pitchFamily="34" charset="0"/>
                <a:cs typeface="Times New Roman" panose="02020603050405020304" pitchFamily="18" charset="0"/>
              </a:rPr>
              <a:t>On the next screens, select “</a:t>
            </a:r>
            <a:r>
              <a:rPr lang="en-US" sz="2000" b="1" kern="100" dirty="0">
                <a:latin typeface="Aptos" panose="020B0004020202020204" pitchFamily="34" charset="0"/>
                <a:ea typeface="Aptos" panose="020B0004020202020204" pitchFamily="34" charset="0"/>
                <a:cs typeface="Times New Roman" panose="02020603050405020304" pitchFamily="18" charset="0"/>
              </a:rPr>
              <a:t>View Again</a:t>
            </a:r>
            <a:r>
              <a:rPr lang="en-US" sz="2000" kern="100" dirty="0">
                <a:latin typeface="Aptos" panose="020B0004020202020204" pitchFamily="34" charset="0"/>
                <a:ea typeface="Aptos" panose="020B0004020202020204" pitchFamily="34" charset="0"/>
                <a:cs typeface="Times New Roman" panose="02020603050405020304" pitchFamily="18" charset="0"/>
              </a:rPr>
              <a:t>” and “</a:t>
            </a:r>
            <a:r>
              <a:rPr lang="en-US" sz="2000" b="1" kern="100" dirty="0">
                <a:latin typeface="Aptos" panose="020B0004020202020204" pitchFamily="34" charset="0"/>
                <a:ea typeface="Aptos" panose="020B0004020202020204" pitchFamily="34" charset="0"/>
                <a:cs typeface="Times New Roman" panose="02020603050405020304" pitchFamily="18" charset="0"/>
              </a:rPr>
              <a:t>Launch Course</a:t>
            </a:r>
            <a:r>
              <a:rPr lang="en-US" sz="2000" kern="100" dirty="0">
                <a:latin typeface="Aptos" panose="020B0004020202020204" pitchFamily="34" charset="0"/>
                <a:ea typeface="Aptos" panose="020B0004020202020204" pitchFamily="34" charset="0"/>
                <a:cs typeface="Times New Roman" panose="02020603050405020304" pitchFamily="18" charset="0"/>
              </a:rPr>
              <a:t>.”</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000" dirty="0"/>
          </a:p>
        </p:txBody>
      </p:sp>
      <p:pic>
        <p:nvPicPr>
          <p:cNvPr id="7" name="Picture 6">
            <a:extLst>
              <a:ext uri="{FF2B5EF4-FFF2-40B4-BE49-F238E27FC236}">
                <a16:creationId xmlns:a16="http://schemas.microsoft.com/office/drawing/2014/main" id="{D7379A51-2109-12AF-8B2C-CFDC3CFDE9BC}"/>
              </a:ext>
            </a:extLst>
          </p:cNvPr>
          <p:cNvPicPr>
            <a:picLocks noChangeAspect="1"/>
          </p:cNvPicPr>
          <p:nvPr/>
        </p:nvPicPr>
        <p:blipFill>
          <a:blip r:embed="rId2"/>
          <a:stretch>
            <a:fillRect/>
          </a:stretch>
        </p:blipFill>
        <p:spPr>
          <a:xfrm>
            <a:off x="398698" y="2392233"/>
            <a:ext cx="4363059" cy="3715268"/>
          </a:xfrm>
          <a:prstGeom prst="rect">
            <a:avLst/>
          </a:prstGeom>
          <a:ln>
            <a:solidFill>
              <a:schemeClr val="tx1"/>
            </a:solidFill>
          </a:ln>
        </p:spPr>
      </p:pic>
      <p:sp>
        <p:nvSpPr>
          <p:cNvPr id="9" name="Arrow: Down 8">
            <a:extLst>
              <a:ext uri="{FF2B5EF4-FFF2-40B4-BE49-F238E27FC236}">
                <a16:creationId xmlns:a16="http://schemas.microsoft.com/office/drawing/2014/main" id="{B72F287C-3203-0B9D-66D4-180818BEF6B8}"/>
              </a:ext>
            </a:extLst>
          </p:cNvPr>
          <p:cNvSpPr/>
          <p:nvPr/>
        </p:nvSpPr>
        <p:spPr>
          <a:xfrm>
            <a:off x="3221411" y="2937696"/>
            <a:ext cx="218661" cy="815009"/>
          </a:xfrm>
          <a:prstGeom prst="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7E9CAAB2-EC0E-02E7-CDD6-BE897F233AE7}"/>
              </a:ext>
            </a:extLst>
          </p:cNvPr>
          <p:cNvSpPr/>
          <p:nvPr/>
        </p:nvSpPr>
        <p:spPr>
          <a:xfrm>
            <a:off x="2867330" y="3434857"/>
            <a:ext cx="218661" cy="815009"/>
          </a:xfrm>
          <a:prstGeom prst="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7E75B243-3D98-54CB-5D70-71FDD645B07A}"/>
              </a:ext>
            </a:extLst>
          </p:cNvPr>
          <p:cNvSpPr/>
          <p:nvPr/>
        </p:nvSpPr>
        <p:spPr>
          <a:xfrm>
            <a:off x="2503309" y="3842362"/>
            <a:ext cx="218661" cy="815009"/>
          </a:xfrm>
          <a:prstGeom prst="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C671563F-AFDB-1D7E-9E55-C19DFB69BC36}"/>
              </a:ext>
            </a:extLst>
          </p:cNvPr>
          <p:cNvPicPr>
            <a:picLocks noChangeAspect="1"/>
          </p:cNvPicPr>
          <p:nvPr/>
        </p:nvPicPr>
        <p:blipFill rotWithShape="1">
          <a:blip r:embed="rId3"/>
          <a:srcRect l="29145" b="23024"/>
          <a:stretch/>
        </p:blipFill>
        <p:spPr>
          <a:xfrm>
            <a:off x="5963478" y="2526508"/>
            <a:ext cx="2362446" cy="1319936"/>
          </a:xfrm>
          <a:prstGeom prst="rect">
            <a:avLst/>
          </a:prstGeom>
          <a:ln>
            <a:solidFill>
              <a:schemeClr val="tx1"/>
            </a:solidFill>
          </a:ln>
        </p:spPr>
      </p:pic>
      <p:sp>
        <p:nvSpPr>
          <p:cNvPr id="14" name="Arrow: Down 13">
            <a:extLst>
              <a:ext uri="{FF2B5EF4-FFF2-40B4-BE49-F238E27FC236}">
                <a16:creationId xmlns:a16="http://schemas.microsoft.com/office/drawing/2014/main" id="{0E05E9A6-CE6C-9B28-71C1-8DAFD16F5FC3}"/>
              </a:ext>
            </a:extLst>
          </p:cNvPr>
          <p:cNvSpPr/>
          <p:nvPr/>
        </p:nvSpPr>
        <p:spPr>
          <a:xfrm>
            <a:off x="6557122" y="2723322"/>
            <a:ext cx="241243" cy="636104"/>
          </a:xfrm>
          <a:prstGeom prst="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43B12728-05AC-CE58-4945-14F2368F32C1}"/>
              </a:ext>
            </a:extLst>
          </p:cNvPr>
          <p:cNvPicPr>
            <a:picLocks noChangeAspect="1"/>
          </p:cNvPicPr>
          <p:nvPr/>
        </p:nvPicPr>
        <p:blipFill>
          <a:blip r:embed="rId4"/>
          <a:stretch>
            <a:fillRect/>
          </a:stretch>
        </p:blipFill>
        <p:spPr>
          <a:xfrm>
            <a:off x="5654262" y="4240335"/>
            <a:ext cx="3127897" cy="1708031"/>
          </a:xfrm>
          <a:prstGeom prst="rect">
            <a:avLst/>
          </a:prstGeom>
          <a:ln>
            <a:solidFill>
              <a:schemeClr val="tx1"/>
            </a:solidFill>
          </a:ln>
        </p:spPr>
      </p:pic>
      <p:sp>
        <p:nvSpPr>
          <p:cNvPr id="17" name="Arrow: Right 16">
            <a:extLst>
              <a:ext uri="{FF2B5EF4-FFF2-40B4-BE49-F238E27FC236}">
                <a16:creationId xmlns:a16="http://schemas.microsoft.com/office/drawing/2014/main" id="{D9F57C9F-71FA-7ACF-2142-2E9E46220722}"/>
              </a:ext>
            </a:extLst>
          </p:cNvPr>
          <p:cNvSpPr/>
          <p:nvPr/>
        </p:nvSpPr>
        <p:spPr>
          <a:xfrm>
            <a:off x="5277678" y="5556551"/>
            <a:ext cx="1520687" cy="19681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0848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091D2-2B6E-92AF-B0C7-A2F099190B1E}"/>
              </a:ext>
            </a:extLst>
          </p:cNvPr>
          <p:cNvSpPr>
            <a:spLocks noGrp="1"/>
          </p:cNvSpPr>
          <p:nvPr>
            <p:ph type="title"/>
          </p:nvPr>
        </p:nvSpPr>
        <p:spPr/>
        <p:txBody>
          <a:bodyPr/>
          <a:lstStyle/>
          <a:p>
            <a:r>
              <a:rPr lang="en-US" dirty="0"/>
              <a:t>IMPORTANT NOTES!</a:t>
            </a:r>
          </a:p>
        </p:txBody>
      </p:sp>
      <p:sp>
        <p:nvSpPr>
          <p:cNvPr id="3" name="Content Placeholder 2">
            <a:extLst>
              <a:ext uri="{FF2B5EF4-FFF2-40B4-BE49-F238E27FC236}">
                <a16:creationId xmlns:a16="http://schemas.microsoft.com/office/drawing/2014/main" id="{46B8111A-BC1E-DCE6-8616-76B46156FECE}"/>
              </a:ext>
            </a:extLst>
          </p:cNvPr>
          <p:cNvSpPr>
            <a:spLocks noGrp="1"/>
          </p:cNvSpPr>
          <p:nvPr>
            <p:ph idx="1"/>
          </p:nvPr>
        </p:nvSpPr>
        <p:spPr/>
        <p:txBody>
          <a:bodyPr>
            <a:normAutofit fontScale="92500"/>
          </a:bodyPr>
          <a:lstStyle/>
          <a:p>
            <a:r>
              <a:rPr lang="en-US" dirty="0"/>
              <a:t>For courses with quizzes (i.e., compliance modules), you must view EVERY slide in the presentation, in addition to passing the quiz, for it to register as Completed (green circle before the course name) and have it show up on your transcript.</a:t>
            </a:r>
          </a:p>
          <a:p>
            <a:pPr lvl="1"/>
            <a:r>
              <a:rPr lang="en-US" dirty="0"/>
              <a:t>It doesn’t matter how long you spend on each slide, so if you read more quickly than the narrator, you can jump to the next slide.</a:t>
            </a:r>
          </a:p>
          <a:p>
            <a:pPr lvl="1"/>
            <a:r>
              <a:rPr lang="en-US" dirty="0"/>
              <a:t>For most courses you will receive an emailed copy of your course quiz. You should retain it in case we need it to verify that you’ve passed.</a:t>
            </a:r>
          </a:p>
          <a:p>
            <a:r>
              <a:rPr lang="en-US" dirty="0"/>
              <a:t>It may take as much as 48 hours for the system to reflect your course completion.</a:t>
            </a:r>
          </a:p>
          <a:p>
            <a:r>
              <a:rPr lang="en-US" dirty="0"/>
              <a:t>All of your completed trainings are in your </a:t>
            </a:r>
            <a:r>
              <a:rPr lang="en-US" b="1" dirty="0"/>
              <a:t>Transcript</a:t>
            </a:r>
            <a:r>
              <a:rPr lang="en-US" dirty="0"/>
              <a:t>. See next slide for more information.</a:t>
            </a:r>
            <a:endParaRPr lang="en-US" b="1" dirty="0"/>
          </a:p>
        </p:txBody>
      </p:sp>
    </p:spTree>
    <p:extLst>
      <p:ext uri="{BB962C8B-B14F-4D97-AF65-F5344CB8AC3E}">
        <p14:creationId xmlns:p14="http://schemas.microsoft.com/office/powerpoint/2010/main" val="690535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C382E-80F7-9907-3B0D-887FA41EF4AC}"/>
              </a:ext>
            </a:extLst>
          </p:cNvPr>
          <p:cNvSpPr>
            <a:spLocks noGrp="1"/>
          </p:cNvSpPr>
          <p:nvPr>
            <p:ph type="title"/>
          </p:nvPr>
        </p:nvSpPr>
        <p:spPr/>
        <p:txBody>
          <a:bodyPr/>
          <a:lstStyle/>
          <a:p>
            <a:r>
              <a:rPr lang="en-US" dirty="0"/>
              <a:t>Transcript</a:t>
            </a:r>
          </a:p>
        </p:txBody>
      </p:sp>
      <p:sp>
        <p:nvSpPr>
          <p:cNvPr id="3" name="Content Placeholder 2">
            <a:extLst>
              <a:ext uri="{FF2B5EF4-FFF2-40B4-BE49-F238E27FC236}">
                <a16:creationId xmlns:a16="http://schemas.microsoft.com/office/drawing/2014/main" id="{07C2B8F1-A7DB-332D-7B41-1C0D324A4808}"/>
              </a:ext>
            </a:extLst>
          </p:cNvPr>
          <p:cNvSpPr>
            <a:spLocks noGrp="1"/>
          </p:cNvSpPr>
          <p:nvPr>
            <p:ph idx="1"/>
          </p:nvPr>
        </p:nvSpPr>
        <p:spPr/>
        <p:txBody>
          <a:bodyPr/>
          <a:lstStyle/>
          <a:p>
            <a:r>
              <a:rPr lang="en-US" dirty="0"/>
              <a:t>Your training history is recorded on your </a:t>
            </a:r>
            <a:r>
              <a:rPr lang="en-US" b="1" dirty="0"/>
              <a:t>Transcript</a:t>
            </a:r>
            <a:r>
              <a:rPr lang="en-US" dirty="0"/>
              <a:t>. There are two ways to access your Transcript:</a:t>
            </a:r>
          </a:p>
          <a:p>
            <a:pPr lvl="1">
              <a:buFont typeface="+mj-lt"/>
              <a:buAutoNum type="arabicPeriod"/>
            </a:pPr>
            <a:r>
              <a:rPr lang="en-US" dirty="0"/>
              <a:t>Select the TRANSCRIPT tab at the top of the screen</a:t>
            </a:r>
          </a:p>
          <a:p>
            <a:pPr lvl="1">
              <a:buFont typeface="+mj-lt"/>
              <a:buAutoNum type="arabicPeriod"/>
            </a:pPr>
            <a:r>
              <a:rPr lang="en-US" dirty="0"/>
              <a:t>From the COURSES tab, you’ll see a link to “My Transcript” underneath the course names.</a:t>
            </a:r>
          </a:p>
        </p:txBody>
      </p:sp>
      <p:pic>
        <p:nvPicPr>
          <p:cNvPr id="5" name="Picture 4">
            <a:extLst>
              <a:ext uri="{FF2B5EF4-FFF2-40B4-BE49-F238E27FC236}">
                <a16:creationId xmlns:a16="http://schemas.microsoft.com/office/drawing/2014/main" id="{D484D5F3-7F9C-DA05-A191-ED79C537C10A}"/>
              </a:ext>
            </a:extLst>
          </p:cNvPr>
          <p:cNvPicPr>
            <a:picLocks noChangeAspect="1"/>
          </p:cNvPicPr>
          <p:nvPr/>
        </p:nvPicPr>
        <p:blipFill>
          <a:blip r:embed="rId2"/>
          <a:stretch>
            <a:fillRect/>
          </a:stretch>
        </p:blipFill>
        <p:spPr>
          <a:xfrm>
            <a:off x="705674" y="3305085"/>
            <a:ext cx="7712765" cy="2647415"/>
          </a:xfrm>
          <a:prstGeom prst="rect">
            <a:avLst/>
          </a:prstGeom>
          <a:ln>
            <a:solidFill>
              <a:schemeClr val="tx1"/>
            </a:solidFill>
          </a:ln>
        </p:spPr>
      </p:pic>
      <p:sp>
        <p:nvSpPr>
          <p:cNvPr id="6" name="Arrow: Down 5">
            <a:extLst>
              <a:ext uri="{FF2B5EF4-FFF2-40B4-BE49-F238E27FC236}">
                <a16:creationId xmlns:a16="http://schemas.microsoft.com/office/drawing/2014/main" id="{F6A2C87C-7561-848C-BEA5-3519B90A6907}"/>
              </a:ext>
            </a:extLst>
          </p:cNvPr>
          <p:cNvSpPr/>
          <p:nvPr/>
        </p:nvSpPr>
        <p:spPr>
          <a:xfrm flipV="1">
            <a:off x="2523184" y="3429000"/>
            <a:ext cx="220013" cy="580551"/>
          </a:xfrm>
          <a:prstGeom prst="downArrow">
            <a:avLst/>
          </a:prstGeom>
          <a:ln>
            <a:solidFill>
              <a:schemeClr val="tx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D9689FA3-E23F-3493-7C3D-CBC44C9DDCA5}"/>
              </a:ext>
            </a:extLst>
          </p:cNvPr>
          <p:cNvSpPr/>
          <p:nvPr/>
        </p:nvSpPr>
        <p:spPr>
          <a:xfrm>
            <a:off x="5009319" y="5459304"/>
            <a:ext cx="894522" cy="163666"/>
          </a:xfrm>
          <a:prstGeom prst="rightArrow">
            <a:avLst/>
          </a:prstGeom>
          <a:ln>
            <a:solidFill>
              <a:schemeClr val="tx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3A3FC31-FC96-FD17-E1FC-6A0202FFF556}"/>
              </a:ext>
            </a:extLst>
          </p:cNvPr>
          <p:cNvSpPr txBox="1"/>
          <p:nvPr/>
        </p:nvSpPr>
        <p:spPr>
          <a:xfrm>
            <a:off x="2343036" y="3759031"/>
            <a:ext cx="208722" cy="369332"/>
          </a:xfrm>
          <a:prstGeom prst="rect">
            <a:avLst/>
          </a:prstGeom>
          <a:noFill/>
        </p:spPr>
        <p:txBody>
          <a:bodyPr wrap="square" rtlCol="0">
            <a:spAutoFit/>
          </a:bodyPr>
          <a:lstStyle/>
          <a:p>
            <a:pPr algn="ctr"/>
            <a:r>
              <a:rPr lang="en-US" dirty="0">
                <a:solidFill>
                  <a:srgbClr val="FF6600"/>
                </a:solidFill>
              </a:rPr>
              <a:t>1</a:t>
            </a:r>
          </a:p>
        </p:txBody>
      </p:sp>
      <p:sp>
        <p:nvSpPr>
          <p:cNvPr id="9" name="TextBox 8">
            <a:extLst>
              <a:ext uri="{FF2B5EF4-FFF2-40B4-BE49-F238E27FC236}">
                <a16:creationId xmlns:a16="http://schemas.microsoft.com/office/drawing/2014/main" id="{01E972B9-3A28-1780-1ABF-3226EDF53566}"/>
              </a:ext>
            </a:extLst>
          </p:cNvPr>
          <p:cNvSpPr txBox="1"/>
          <p:nvPr/>
        </p:nvSpPr>
        <p:spPr>
          <a:xfrm>
            <a:off x="4776992" y="5356471"/>
            <a:ext cx="208722" cy="369332"/>
          </a:xfrm>
          <a:prstGeom prst="rect">
            <a:avLst/>
          </a:prstGeom>
          <a:noFill/>
        </p:spPr>
        <p:txBody>
          <a:bodyPr wrap="square" rtlCol="0">
            <a:spAutoFit/>
          </a:bodyPr>
          <a:lstStyle/>
          <a:p>
            <a:pPr algn="ctr"/>
            <a:r>
              <a:rPr lang="en-US" dirty="0">
                <a:solidFill>
                  <a:srgbClr val="FF6600"/>
                </a:solidFill>
              </a:rPr>
              <a:t>2</a:t>
            </a:r>
          </a:p>
        </p:txBody>
      </p:sp>
    </p:spTree>
    <p:extLst>
      <p:ext uri="{BB962C8B-B14F-4D97-AF65-F5344CB8AC3E}">
        <p14:creationId xmlns:p14="http://schemas.microsoft.com/office/powerpoint/2010/main" val="461358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76554-CB0C-3143-9C0B-21254AAB2842}"/>
              </a:ext>
            </a:extLst>
          </p:cNvPr>
          <p:cNvSpPr>
            <a:spLocks noGrp="1"/>
          </p:cNvSpPr>
          <p:nvPr>
            <p:ph type="title"/>
          </p:nvPr>
        </p:nvSpPr>
        <p:spPr/>
        <p:txBody>
          <a:bodyPr/>
          <a:lstStyle/>
          <a:p>
            <a:r>
              <a:rPr lang="en-US" dirty="0"/>
              <a:t>Compliance Training for 2024</a:t>
            </a:r>
          </a:p>
        </p:txBody>
      </p:sp>
      <p:sp>
        <p:nvSpPr>
          <p:cNvPr id="3" name="Content Placeholder 2">
            <a:extLst>
              <a:ext uri="{FF2B5EF4-FFF2-40B4-BE49-F238E27FC236}">
                <a16:creationId xmlns:a16="http://schemas.microsoft.com/office/drawing/2014/main" id="{7C64C7D3-5A7A-5329-54C6-D8CEE8A0F007}"/>
              </a:ext>
            </a:extLst>
          </p:cNvPr>
          <p:cNvSpPr>
            <a:spLocks noGrp="1"/>
          </p:cNvSpPr>
          <p:nvPr>
            <p:ph idx="1"/>
          </p:nvPr>
        </p:nvSpPr>
        <p:spPr>
          <a:xfrm>
            <a:off x="628650" y="1244968"/>
            <a:ext cx="7886700" cy="5334735"/>
          </a:xfrm>
        </p:spPr>
        <p:txBody>
          <a:bodyPr>
            <a:normAutofit fontScale="55000" lnSpcReduction="20000"/>
          </a:bodyPr>
          <a:lstStyle/>
          <a:p>
            <a:r>
              <a:rPr lang="en-US" dirty="0"/>
              <a:t>ALL employees must complete the following:</a:t>
            </a:r>
          </a:p>
          <a:p>
            <a:pPr lvl="1"/>
            <a:r>
              <a:rPr lang="en-US" dirty="0"/>
              <a:t>Comprehensive Ethics Training Course (CETC):</a:t>
            </a:r>
          </a:p>
          <a:p>
            <a:pPr lvl="2"/>
            <a:r>
              <a:rPr lang="en-US" dirty="0"/>
              <a:t>We are offering classroom-based and remote sessions, in addition to the remote sessions presented by the Ethics Office in Albany. All options are advertised via email and in The Digest.</a:t>
            </a:r>
          </a:p>
          <a:p>
            <a:pPr lvl="2"/>
            <a:r>
              <a:rPr lang="en-US" dirty="0"/>
              <a:t>There will be an online module available by the fall semester. (The module we were provided with is not accessible, so we are working on adding voiceovers. We will announce when it is available.)</a:t>
            </a:r>
          </a:p>
          <a:p>
            <a:pPr lvl="2"/>
            <a:r>
              <a:rPr lang="en-US" i="1" dirty="0"/>
              <a:t>Employees are expected to register themselves for this training.</a:t>
            </a:r>
          </a:p>
          <a:p>
            <a:pPr lvl="1"/>
            <a:r>
              <a:rPr lang="en-US" dirty="0"/>
              <a:t>Title VI Training:</a:t>
            </a:r>
          </a:p>
          <a:p>
            <a:pPr lvl="2"/>
            <a:r>
              <a:rPr lang="en-US" dirty="0"/>
              <a:t>This was presented as a Webinar by Albany; most employees viewed the webinar.</a:t>
            </a:r>
          </a:p>
          <a:p>
            <a:pPr lvl="2"/>
            <a:r>
              <a:rPr lang="en-US" dirty="0"/>
              <a:t>A recording of the webinar is posted on Brightspace (the format does not work on PowerSchool). Anyone who was unable to participate in the live presentation can fulfill the training requirement by viewing the module on Brightspace.</a:t>
            </a:r>
          </a:p>
          <a:p>
            <a:pPr lvl="2"/>
            <a:r>
              <a:rPr lang="en-US" i="1" dirty="0"/>
              <a:t>We will present the recording in a classroom later in the year, for those who are unable to view it online or who prefer to view it in person.</a:t>
            </a:r>
          </a:p>
          <a:p>
            <a:r>
              <a:rPr lang="en-US" dirty="0"/>
              <a:t>Title IX:</a:t>
            </a:r>
          </a:p>
          <a:p>
            <a:pPr lvl="1"/>
            <a:r>
              <a:rPr lang="en-US" dirty="0"/>
              <a:t>The law has been significantly changed and we will launch a revised online module in spring of 2025. We will assign the revised module to all </a:t>
            </a:r>
            <a:r>
              <a:rPr lang="en-US" i="1" dirty="0"/>
              <a:t>new</a:t>
            </a:r>
            <a:r>
              <a:rPr lang="en-US" dirty="0"/>
              <a:t> hires in the fall.</a:t>
            </a:r>
          </a:p>
          <a:p>
            <a:r>
              <a:rPr lang="en-US" dirty="0"/>
              <a:t>Workplace Violence Prevention</a:t>
            </a:r>
          </a:p>
          <a:p>
            <a:pPr lvl="1"/>
            <a:r>
              <a:rPr lang="en-US" dirty="0"/>
              <a:t>We made some modifications to the training module. Due to the delay in revising the training, we are only assigning it to new hires in 2024. All employees will be assigned this training in 2025.</a:t>
            </a:r>
          </a:p>
          <a:p>
            <a:r>
              <a:rPr lang="en-US" dirty="0" err="1"/>
              <a:t>Clery</a:t>
            </a:r>
            <a:r>
              <a:rPr lang="en-US" dirty="0"/>
              <a:t> Act:</a:t>
            </a:r>
          </a:p>
          <a:p>
            <a:pPr lvl="1"/>
            <a:r>
              <a:rPr lang="en-US" dirty="0"/>
              <a:t>All UUP-represented employees must complete this training annually. It is posted on Brightspace due to formatting incompatibility with PowerSchool.</a:t>
            </a:r>
          </a:p>
          <a:p>
            <a:r>
              <a:rPr lang="en-US" dirty="0"/>
              <a:t>ADA (Americans with Disabilities Act)</a:t>
            </a:r>
          </a:p>
          <a:p>
            <a:pPr lvl="1"/>
            <a:r>
              <a:rPr lang="en-US" dirty="0"/>
              <a:t>This has been assigned to all those who interact with students, including all teaching faculty and those employees working in student support areas.</a:t>
            </a:r>
          </a:p>
          <a:p>
            <a:pPr lvl="1"/>
            <a:r>
              <a:rPr lang="en-US" dirty="0"/>
              <a:t>This module is hosted on PowerSchool and will show up under the “Courses” tab.</a:t>
            </a:r>
          </a:p>
          <a:p>
            <a:pPr lvl="2"/>
            <a:endParaRPr lang="en-US" dirty="0"/>
          </a:p>
        </p:txBody>
      </p:sp>
    </p:spTree>
    <p:extLst>
      <p:ext uri="{BB962C8B-B14F-4D97-AF65-F5344CB8AC3E}">
        <p14:creationId xmlns:p14="http://schemas.microsoft.com/office/powerpoint/2010/main" val="38613738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bd180c72a37f39e8cc72e260f0a57ad5efd1c8"/>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bd3cbba-372a-43b7-9507-faee1a412edd">
      <Terms xmlns="http://schemas.microsoft.com/office/infopath/2007/PartnerControls"/>
    </lcf76f155ced4ddcb4097134ff3c332f>
    <TaxCatchAll xmlns="26695c0a-f483-495a-a415-ff7ac02f8176" xsi:nil="true"/>
    <SharedWithUsers xmlns="26695c0a-f483-495a-a415-ff7ac02f8176">
      <UserInfo>
        <DisplayName>Marc Bowman</DisplayName>
        <AccountId>396</AccountId>
        <AccountType/>
      </UserInfo>
      <UserInfo>
        <DisplayName>Maurice Tompkins</DisplayName>
        <AccountId>400</AccountId>
        <AccountType/>
      </UserInfo>
      <UserInfo>
        <DisplayName>Shelly Wright</DisplayName>
        <AccountId>30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E1F094404AB3449714BBF6648E9483" ma:contentTypeVersion="17" ma:contentTypeDescription="Create a new document." ma:contentTypeScope="" ma:versionID="ac74295eaf2b21beb63074afae281f75">
  <xsd:schema xmlns:xsd="http://www.w3.org/2001/XMLSchema" xmlns:xs="http://www.w3.org/2001/XMLSchema" xmlns:p="http://schemas.microsoft.com/office/2006/metadata/properties" xmlns:ns2="ebd3cbba-372a-43b7-9507-faee1a412edd" xmlns:ns3="26695c0a-f483-495a-a415-ff7ac02f8176" targetNamespace="http://schemas.microsoft.com/office/2006/metadata/properties" ma:root="true" ma:fieldsID="961a609f37ffc4d6a3ab8b67ef1de529" ns2:_="" ns3:_="">
    <xsd:import namespace="ebd3cbba-372a-43b7-9507-faee1a412edd"/>
    <xsd:import namespace="26695c0a-f483-495a-a415-ff7ac02f817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OCR"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3cbba-372a-43b7-9507-faee1a412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c961168-1882-404d-b78f-614f2ba8476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6695c0a-f483-495a-a415-ff7ac02f817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e5a4807-fdd9-4e21-881c-cf3287b47bf4}" ma:internalName="TaxCatchAll" ma:showField="CatchAllData" ma:web="26695c0a-f483-495a-a415-ff7ac02f817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C871A5-1059-4EBA-B1FE-55C8941F4824}">
  <ds:schemaRefs>
    <ds:schemaRef ds:uri="http://schemas.microsoft.com/office/2006/metadata/properties"/>
    <ds:schemaRef ds:uri="http://schemas.microsoft.com/office/infopath/2007/PartnerControls"/>
    <ds:schemaRef ds:uri="ebd3cbba-372a-43b7-9507-faee1a412edd"/>
    <ds:schemaRef ds:uri="26695c0a-f483-495a-a415-ff7ac02f8176"/>
  </ds:schemaRefs>
</ds:datastoreItem>
</file>

<file path=customXml/itemProps2.xml><?xml version="1.0" encoding="utf-8"?>
<ds:datastoreItem xmlns:ds="http://schemas.openxmlformats.org/officeDocument/2006/customXml" ds:itemID="{E0D113E1-C3E7-4428-A620-934AAA5E2DAB}">
  <ds:schemaRefs>
    <ds:schemaRef ds:uri="http://schemas.microsoft.com/sharepoint/v3/contenttype/forms"/>
  </ds:schemaRefs>
</ds:datastoreItem>
</file>

<file path=customXml/itemProps3.xml><?xml version="1.0" encoding="utf-8"?>
<ds:datastoreItem xmlns:ds="http://schemas.openxmlformats.org/officeDocument/2006/customXml" ds:itemID="{DA415497-61FF-4244-A26C-A527E583B6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d3cbba-372a-43b7-9507-faee1a412edd"/>
    <ds:schemaRef ds:uri="26695c0a-f483-495a-a415-ff7ac02f8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33686</TotalTime>
  <Words>779</Words>
  <Application>Microsoft Office PowerPoint</Application>
  <PresentationFormat>On-screen Show (4:3)</PresentationFormat>
  <Paragraphs>48</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Calibri</vt:lpstr>
      <vt:lpstr>Calibri Light</vt:lpstr>
      <vt:lpstr>Office Theme</vt:lpstr>
      <vt:lpstr>Using the PowerSchool Learning Management System</vt:lpstr>
      <vt:lpstr>PowerPoint Presentation</vt:lpstr>
      <vt:lpstr>PowerSchool Landing Page</vt:lpstr>
      <vt:lpstr>The Courses Tab</vt:lpstr>
      <vt:lpstr>Accessing Online Modules</vt:lpstr>
      <vt:lpstr>IMPORTANT NOTES!</vt:lpstr>
      <vt:lpstr>Transcript</vt:lpstr>
      <vt:lpstr>Compliance Training for 2024</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Open Forum</dc:title>
  <dc:creator>kniffina</dc:creator>
  <cp:lastModifiedBy>Michael Savchak</cp:lastModifiedBy>
  <cp:revision>248</cp:revision>
  <cp:lastPrinted>2018-06-19T19:51:22Z</cp:lastPrinted>
  <dcterms:created xsi:type="dcterms:W3CDTF">2014-10-09T19:52:35Z</dcterms:created>
  <dcterms:modified xsi:type="dcterms:W3CDTF">2024-06-14T21:58:34Z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0x010100B8E1F094404AB3449714BBF6648E9483</vt:lpwstr>
  </property>
  <property fmtid="{D5CDD505-2E9C-101B-9397-08002B2CF9AE}" pid="3" name="MediaServiceImageTags">
    <vt:lpwstr/>
  </property>
</Properties>
</file>